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7"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FABBEE3-5D91-A02B-A693-E9BB644AF70F}" name="Mason,Brittany Marie" initials="BM" userId="S::bmason1@ufl.edu::c8daa600-2033-4f7e-ae08-d8f390b8b37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F9D3"/>
    <a:srgbClr val="CCFFFF"/>
    <a:srgbClr val="FFFFFF"/>
    <a:srgbClr val="006666"/>
    <a:srgbClr val="E0FEDE"/>
    <a:srgbClr val="885F02"/>
    <a:srgbClr val="FAF0E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34" autoAdjust="0"/>
    <p:restoredTop sz="94625" autoAdjust="0"/>
  </p:normalViewPr>
  <p:slideViewPr>
    <p:cSldViewPr snapToGrid="0">
      <p:cViewPr varScale="1">
        <p:scale>
          <a:sx n="16" d="100"/>
          <a:sy n="16" d="100"/>
        </p:scale>
        <p:origin x="122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8/10/relationships/authors" Target="authors.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jpg>
</file>

<file path=ppt/media/image12.jp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E9E2E0-FAAE-43DC-9978-701EFCC4701C}" type="datetimeFigureOut">
              <a:rPr lang="en-US" smtClean="0"/>
              <a:t>7/28/2025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DBA548-770D-41FC-9AC2-545B49CA950C}" type="slidenum">
              <a:rPr lang="en-US" smtClean="0"/>
              <a:t>‹#›</a:t>
            </a:fld>
            <a:endParaRPr lang="en-US"/>
          </a:p>
        </p:txBody>
      </p:sp>
    </p:spTree>
    <p:extLst>
      <p:ext uri="{BB962C8B-B14F-4D97-AF65-F5344CB8AC3E}">
        <p14:creationId xmlns:p14="http://schemas.microsoft.com/office/powerpoint/2010/main" val="1372497565"/>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3FE407-6518-8AF7-0877-8880AE6601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FE9200-8ADD-413F-7DE2-872D89457B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4EA08C2-C650-0208-073B-9689DB6BBB5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5690342-8EEF-4AA0-B0C3-B182068148B0}"/>
              </a:ext>
            </a:extLst>
          </p:cNvPr>
          <p:cNvSpPr>
            <a:spLocks noGrp="1"/>
          </p:cNvSpPr>
          <p:nvPr>
            <p:ph type="sldNum" sz="quarter" idx="5"/>
          </p:nvPr>
        </p:nvSpPr>
        <p:spPr/>
        <p:txBody>
          <a:bodyPr/>
          <a:lstStyle/>
          <a:p>
            <a:fld id="{E4DBA548-770D-41FC-9AC2-545B49CA950C}" type="slidenum">
              <a:rPr lang="en-US" smtClean="0"/>
              <a:t>1</a:t>
            </a:fld>
            <a:endParaRPr lang="en-US"/>
          </a:p>
        </p:txBody>
      </p:sp>
    </p:spTree>
    <p:extLst>
      <p:ext uri="{BB962C8B-B14F-4D97-AF65-F5344CB8AC3E}">
        <p14:creationId xmlns:p14="http://schemas.microsoft.com/office/powerpoint/2010/main" val="11042563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3C2D875-8A50-4746-B197-38DF15B1245D}" type="datetimeFigureOut">
              <a:rPr lang="en-US" smtClean="0"/>
              <a:t>7/28/2025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3D68E5-D9D4-48C2-B9DD-2304E2AD56AE}" type="slidenum">
              <a:rPr lang="en-US" smtClean="0"/>
              <a:t>‹#›</a:t>
            </a:fld>
            <a:endParaRPr lang="en-US"/>
          </a:p>
        </p:txBody>
      </p:sp>
    </p:spTree>
    <p:extLst>
      <p:ext uri="{BB962C8B-B14F-4D97-AF65-F5344CB8AC3E}">
        <p14:creationId xmlns:p14="http://schemas.microsoft.com/office/powerpoint/2010/main" val="1919523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2D875-8A50-4746-B197-38DF15B1245D}" type="datetimeFigureOut">
              <a:rPr lang="en-US" smtClean="0"/>
              <a:t>7/28/2025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3D68E5-D9D4-48C2-B9DD-2304E2AD56AE}" type="slidenum">
              <a:rPr lang="en-US" smtClean="0"/>
              <a:t>‹#›</a:t>
            </a:fld>
            <a:endParaRPr lang="en-US"/>
          </a:p>
        </p:txBody>
      </p:sp>
    </p:spTree>
    <p:extLst>
      <p:ext uri="{BB962C8B-B14F-4D97-AF65-F5344CB8AC3E}">
        <p14:creationId xmlns:p14="http://schemas.microsoft.com/office/powerpoint/2010/main" val="3415315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2D875-8A50-4746-B197-38DF15B1245D}" type="datetimeFigureOut">
              <a:rPr lang="en-US" smtClean="0"/>
              <a:t>7/28/2025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3D68E5-D9D4-48C2-B9DD-2304E2AD56AE}" type="slidenum">
              <a:rPr lang="en-US" smtClean="0"/>
              <a:t>‹#›</a:t>
            </a:fld>
            <a:endParaRPr lang="en-US"/>
          </a:p>
        </p:txBody>
      </p:sp>
    </p:spTree>
    <p:extLst>
      <p:ext uri="{BB962C8B-B14F-4D97-AF65-F5344CB8AC3E}">
        <p14:creationId xmlns:p14="http://schemas.microsoft.com/office/powerpoint/2010/main" val="1341138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2D875-8A50-4746-B197-38DF15B1245D}" type="datetimeFigureOut">
              <a:rPr lang="en-US" smtClean="0"/>
              <a:t>7/28/2025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3D68E5-D9D4-48C2-B9DD-2304E2AD56AE}" type="slidenum">
              <a:rPr lang="en-US" smtClean="0"/>
              <a:t>‹#›</a:t>
            </a:fld>
            <a:endParaRPr lang="en-US"/>
          </a:p>
        </p:txBody>
      </p:sp>
    </p:spTree>
    <p:extLst>
      <p:ext uri="{BB962C8B-B14F-4D97-AF65-F5344CB8AC3E}">
        <p14:creationId xmlns:p14="http://schemas.microsoft.com/office/powerpoint/2010/main" val="3052716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tint val="82000"/>
                  </a:schemeClr>
                </a:solidFill>
              </a:defRPr>
            </a:lvl1pPr>
            <a:lvl2pPr marL="2194560" indent="0">
              <a:buNone/>
              <a:defRPr sz="9600">
                <a:solidFill>
                  <a:schemeClr val="tx1">
                    <a:tint val="82000"/>
                  </a:schemeClr>
                </a:solidFill>
              </a:defRPr>
            </a:lvl2pPr>
            <a:lvl3pPr marL="4389120" indent="0">
              <a:buNone/>
              <a:defRPr sz="8640">
                <a:solidFill>
                  <a:schemeClr val="tx1">
                    <a:tint val="82000"/>
                  </a:schemeClr>
                </a:solidFill>
              </a:defRPr>
            </a:lvl3pPr>
            <a:lvl4pPr marL="6583680" indent="0">
              <a:buNone/>
              <a:defRPr sz="7680">
                <a:solidFill>
                  <a:schemeClr val="tx1">
                    <a:tint val="82000"/>
                  </a:schemeClr>
                </a:solidFill>
              </a:defRPr>
            </a:lvl4pPr>
            <a:lvl5pPr marL="8778240" indent="0">
              <a:buNone/>
              <a:defRPr sz="7680">
                <a:solidFill>
                  <a:schemeClr val="tx1">
                    <a:tint val="82000"/>
                  </a:schemeClr>
                </a:solidFill>
              </a:defRPr>
            </a:lvl5pPr>
            <a:lvl6pPr marL="10972800" indent="0">
              <a:buNone/>
              <a:defRPr sz="7680">
                <a:solidFill>
                  <a:schemeClr val="tx1">
                    <a:tint val="82000"/>
                  </a:schemeClr>
                </a:solidFill>
              </a:defRPr>
            </a:lvl6pPr>
            <a:lvl7pPr marL="13167360" indent="0">
              <a:buNone/>
              <a:defRPr sz="7680">
                <a:solidFill>
                  <a:schemeClr val="tx1">
                    <a:tint val="82000"/>
                  </a:schemeClr>
                </a:solidFill>
              </a:defRPr>
            </a:lvl7pPr>
            <a:lvl8pPr marL="15361920" indent="0">
              <a:buNone/>
              <a:defRPr sz="7680">
                <a:solidFill>
                  <a:schemeClr val="tx1">
                    <a:tint val="82000"/>
                  </a:schemeClr>
                </a:solidFill>
              </a:defRPr>
            </a:lvl8pPr>
            <a:lvl9pPr marL="17556480" indent="0">
              <a:buNone/>
              <a:defRPr sz="768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C2D875-8A50-4746-B197-38DF15B1245D}" type="datetimeFigureOut">
              <a:rPr lang="en-US" smtClean="0"/>
              <a:t>7/28/2025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63D68E5-D9D4-48C2-B9DD-2304E2AD56AE}" type="slidenum">
              <a:rPr lang="en-US" smtClean="0"/>
              <a:t>‹#›</a:t>
            </a:fld>
            <a:endParaRPr lang="en-US"/>
          </a:p>
        </p:txBody>
      </p:sp>
    </p:spTree>
    <p:extLst>
      <p:ext uri="{BB962C8B-B14F-4D97-AF65-F5344CB8AC3E}">
        <p14:creationId xmlns:p14="http://schemas.microsoft.com/office/powerpoint/2010/main" val="2704792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C2D875-8A50-4746-B197-38DF15B1245D}" type="datetimeFigureOut">
              <a:rPr lang="en-US" smtClean="0"/>
              <a:t>7/28/2025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3D68E5-D9D4-48C2-B9DD-2304E2AD56AE}" type="slidenum">
              <a:rPr lang="en-US" smtClean="0"/>
              <a:t>‹#›</a:t>
            </a:fld>
            <a:endParaRPr lang="en-US"/>
          </a:p>
        </p:txBody>
      </p:sp>
    </p:spTree>
    <p:extLst>
      <p:ext uri="{BB962C8B-B14F-4D97-AF65-F5344CB8AC3E}">
        <p14:creationId xmlns:p14="http://schemas.microsoft.com/office/powerpoint/2010/main" val="6540534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C2D875-8A50-4746-B197-38DF15B1245D}" type="datetimeFigureOut">
              <a:rPr lang="en-US" smtClean="0"/>
              <a:t>7/28/2025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63D68E5-D9D4-48C2-B9DD-2304E2AD56AE}" type="slidenum">
              <a:rPr lang="en-US" smtClean="0"/>
              <a:t>‹#›</a:t>
            </a:fld>
            <a:endParaRPr lang="en-US"/>
          </a:p>
        </p:txBody>
      </p:sp>
    </p:spTree>
    <p:extLst>
      <p:ext uri="{BB962C8B-B14F-4D97-AF65-F5344CB8AC3E}">
        <p14:creationId xmlns:p14="http://schemas.microsoft.com/office/powerpoint/2010/main" val="1545645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3C2D875-8A50-4746-B197-38DF15B1245D}" type="datetimeFigureOut">
              <a:rPr lang="en-US" smtClean="0"/>
              <a:t>7/28/2025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63D68E5-D9D4-48C2-B9DD-2304E2AD56AE}" type="slidenum">
              <a:rPr lang="en-US" smtClean="0"/>
              <a:t>‹#›</a:t>
            </a:fld>
            <a:endParaRPr lang="en-US"/>
          </a:p>
        </p:txBody>
      </p:sp>
    </p:spTree>
    <p:extLst>
      <p:ext uri="{BB962C8B-B14F-4D97-AF65-F5344CB8AC3E}">
        <p14:creationId xmlns:p14="http://schemas.microsoft.com/office/powerpoint/2010/main" val="34039719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C2D875-8A50-4746-B197-38DF15B1245D}" type="datetimeFigureOut">
              <a:rPr lang="en-US" smtClean="0"/>
              <a:t>7/28/2025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63D68E5-D9D4-48C2-B9DD-2304E2AD56AE}" type="slidenum">
              <a:rPr lang="en-US" smtClean="0"/>
              <a:t>‹#›</a:t>
            </a:fld>
            <a:endParaRPr lang="en-US"/>
          </a:p>
        </p:txBody>
      </p:sp>
    </p:spTree>
    <p:extLst>
      <p:ext uri="{BB962C8B-B14F-4D97-AF65-F5344CB8AC3E}">
        <p14:creationId xmlns:p14="http://schemas.microsoft.com/office/powerpoint/2010/main" val="39318416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73C2D875-8A50-4746-B197-38DF15B1245D}" type="datetimeFigureOut">
              <a:rPr lang="en-US" smtClean="0"/>
              <a:t>7/28/2025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3D68E5-D9D4-48C2-B9DD-2304E2AD56AE}" type="slidenum">
              <a:rPr lang="en-US" smtClean="0"/>
              <a:t>‹#›</a:t>
            </a:fld>
            <a:endParaRPr lang="en-US"/>
          </a:p>
        </p:txBody>
      </p:sp>
    </p:spTree>
    <p:extLst>
      <p:ext uri="{BB962C8B-B14F-4D97-AF65-F5344CB8AC3E}">
        <p14:creationId xmlns:p14="http://schemas.microsoft.com/office/powerpoint/2010/main" val="3274593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73C2D875-8A50-4746-B197-38DF15B1245D}" type="datetimeFigureOut">
              <a:rPr lang="en-US" smtClean="0"/>
              <a:t>7/28/2025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63D68E5-D9D4-48C2-B9DD-2304E2AD56AE}" type="slidenum">
              <a:rPr lang="en-US" smtClean="0"/>
              <a:t>‹#›</a:t>
            </a:fld>
            <a:endParaRPr lang="en-US"/>
          </a:p>
        </p:txBody>
      </p:sp>
    </p:spTree>
    <p:extLst>
      <p:ext uri="{BB962C8B-B14F-4D97-AF65-F5344CB8AC3E}">
        <p14:creationId xmlns:p14="http://schemas.microsoft.com/office/powerpoint/2010/main" val="2754762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82000"/>
                  </a:schemeClr>
                </a:solidFill>
              </a:defRPr>
            </a:lvl1pPr>
          </a:lstStyle>
          <a:p>
            <a:fld id="{73C2D875-8A50-4746-B197-38DF15B1245D}" type="datetimeFigureOut">
              <a:rPr lang="en-US" smtClean="0"/>
              <a:t>7/28/2025</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82000"/>
                  </a:schemeClr>
                </a:solidFill>
              </a:defRPr>
            </a:lvl1pPr>
          </a:lstStyle>
          <a:p>
            <a:fld id="{063D68E5-D9D4-48C2-B9DD-2304E2AD56AE}" type="slidenum">
              <a:rPr lang="en-US" smtClean="0"/>
              <a:t>‹#›</a:t>
            </a:fld>
            <a:endParaRPr lang="en-US"/>
          </a:p>
        </p:txBody>
      </p:sp>
    </p:spTree>
    <p:extLst>
      <p:ext uri="{BB962C8B-B14F-4D97-AF65-F5344CB8AC3E}">
        <p14:creationId xmlns:p14="http://schemas.microsoft.com/office/powerpoint/2010/main" val="11075241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p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5F9D3"/>
        </a:solidFill>
        <a:effectLst/>
      </p:bgPr>
    </p:bg>
    <p:spTree>
      <p:nvGrpSpPr>
        <p:cNvPr id="1" name="">
          <a:extLst>
            <a:ext uri="{FF2B5EF4-FFF2-40B4-BE49-F238E27FC236}">
              <a16:creationId xmlns:a16="http://schemas.microsoft.com/office/drawing/2014/main" id="{09AD2864-752D-6ED0-24F0-D304680E780A}"/>
            </a:ext>
          </a:extLst>
        </p:cNvPr>
        <p:cNvGrpSpPr/>
        <p:nvPr/>
      </p:nvGrpSpPr>
      <p:grpSpPr>
        <a:xfrm>
          <a:off x="0" y="0"/>
          <a:ext cx="0" cy="0"/>
          <a:chOff x="0" y="0"/>
          <a:chExt cx="0" cy="0"/>
        </a:xfrm>
      </p:grpSpPr>
      <p:sp>
        <p:nvSpPr>
          <p:cNvPr id="23" name="Rectangle: Rounded Corners 22">
            <a:extLst>
              <a:ext uri="{FF2B5EF4-FFF2-40B4-BE49-F238E27FC236}">
                <a16:creationId xmlns:a16="http://schemas.microsoft.com/office/drawing/2014/main" id="{C458ECBF-DA1F-BBE1-D5F7-F5345D8F910B}"/>
              </a:ext>
            </a:extLst>
          </p:cNvPr>
          <p:cNvSpPr/>
          <p:nvPr/>
        </p:nvSpPr>
        <p:spPr>
          <a:xfrm>
            <a:off x="950787" y="529825"/>
            <a:ext cx="41843093" cy="4477360"/>
          </a:xfrm>
          <a:prstGeom prst="roundRect">
            <a:avLst>
              <a:gd name="adj" fmla="val 1504"/>
            </a:avLst>
          </a:prstGeom>
          <a:solidFill>
            <a:srgbClr val="CCFFFF"/>
          </a:solidFill>
          <a:ln w="254000">
            <a:solidFill>
              <a:srgbClr val="0066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F4D4513A-98B9-0F91-CC95-68D6300A8CC8}"/>
              </a:ext>
            </a:extLst>
          </p:cNvPr>
          <p:cNvSpPr/>
          <p:nvPr/>
        </p:nvSpPr>
        <p:spPr>
          <a:xfrm>
            <a:off x="950788" y="5682328"/>
            <a:ext cx="16808638" cy="9175032"/>
          </a:xfrm>
          <a:prstGeom prst="roundRect">
            <a:avLst>
              <a:gd name="adj" fmla="val 1504"/>
            </a:avLst>
          </a:prstGeom>
          <a:solidFill>
            <a:schemeClr val="bg1"/>
          </a:solidFill>
          <a:ln w="254000">
            <a:solidFill>
              <a:srgbClr val="0066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Rounded Corners 32">
            <a:extLst>
              <a:ext uri="{FF2B5EF4-FFF2-40B4-BE49-F238E27FC236}">
                <a16:creationId xmlns:a16="http://schemas.microsoft.com/office/drawing/2014/main" id="{297B2813-861C-8835-7DB5-5065BC306C02}"/>
              </a:ext>
            </a:extLst>
          </p:cNvPr>
          <p:cNvSpPr/>
          <p:nvPr/>
        </p:nvSpPr>
        <p:spPr>
          <a:xfrm>
            <a:off x="18604053" y="5656442"/>
            <a:ext cx="24070559" cy="19157049"/>
          </a:xfrm>
          <a:prstGeom prst="roundRect">
            <a:avLst>
              <a:gd name="adj" fmla="val 1504"/>
            </a:avLst>
          </a:prstGeom>
          <a:solidFill>
            <a:schemeClr val="bg1"/>
          </a:solidFill>
          <a:ln w="254000">
            <a:solidFill>
              <a:srgbClr val="0066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88038287-50CC-E57E-C5A6-C688AB31D575}"/>
              </a:ext>
            </a:extLst>
          </p:cNvPr>
          <p:cNvSpPr/>
          <p:nvPr/>
        </p:nvSpPr>
        <p:spPr>
          <a:xfrm>
            <a:off x="950788" y="15716994"/>
            <a:ext cx="16808638" cy="3090952"/>
          </a:xfrm>
          <a:prstGeom prst="roundRect">
            <a:avLst>
              <a:gd name="adj" fmla="val 1504"/>
            </a:avLst>
          </a:prstGeom>
          <a:solidFill>
            <a:srgbClr val="CCFFFF"/>
          </a:solidFill>
          <a:ln w="254000">
            <a:solidFill>
              <a:srgbClr val="0066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descr="A pink bird with wings spread&#10;&#10;AI-generated content may be incorrect.">
            <a:extLst>
              <a:ext uri="{FF2B5EF4-FFF2-40B4-BE49-F238E27FC236}">
                <a16:creationId xmlns:a16="http://schemas.microsoft.com/office/drawing/2014/main" id="{B5EAE6BC-1A4C-C24A-069C-BEDF5E3A60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21416" y="13409685"/>
            <a:ext cx="10999536" cy="8798442"/>
          </a:xfrm>
          <a:prstGeom prst="rect">
            <a:avLst/>
          </a:prstGeom>
        </p:spPr>
      </p:pic>
      <p:sp>
        <p:nvSpPr>
          <p:cNvPr id="34" name="Rectangle: Rounded Corners 33">
            <a:extLst>
              <a:ext uri="{FF2B5EF4-FFF2-40B4-BE49-F238E27FC236}">
                <a16:creationId xmlns:a16="http://schemas.microsoft.com/office/drawing/2014/main" id="{C1D4E658-9702-C063-516C-4C2CB671A28B}"/>
              </a:ext>
            </a:extLst>
          </p:cNvPr>
          <p:cNvSpPr/>
          <p:nvPr/>
        </p:nvSpPr>
        <p:spPr>
          <a:xfrm>
            <a:off x="18604054" y="25721042"/>
            <a:ext cx="24070558" cy="6293790"/>
          </a:xfrm>
          <a:prstGeom prst="roundRect">
            <a:avLst>
              <a:gd name="adj" fmla="val 1504"/>
            </a:avLst>
          </a:prstGeom>
          <a:solidFill>
            <a:schemeClr val="bg1"/>
          </a:solidFill>
          <a:ln w="254000">
            <a:solidFill>
              <a:srgbClr val="0066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 graph of different colored bars&#10;&#10;AI-generated content may be incorrect.">
            <a:extLst>
              <a:ext uri="{FF2B5EF4-FFF2-40B4-BE49-F238E27FC236}">
                <a16:creationId xmlns:a16="http://schemas.microsoft.com/office/drawing/2014/main" id="{40A89538-C412-8FBB-581C-87352C0B8A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399911" y="15326501"/>
            <a:ext cx="9681944" cy="7119074"/>
          </a:xfrm>
          <a:prstGeom prst="rect">
            <a:avLst/>
          </a:prstGeom>
        </p:spPr>
      </p:pic>
      <p:pic>
        <p:nvPicPr>
          <p:cNvPr id="11" name="Picture 10" descr="A screenshot of a video game&#10;&#10;AI-generated content may be incorrect.">
            <a:extLst>
              <a:ext uri="{FF2B5EF4-FFF2-40B4-BE49-F238E27FC236}">
                <a16:creationId xmlns:a16="http://schemas.microsoft.com/office/drawing/2014/main" id="{BD69A0D6-1FFF-5CDC-9E17-F5DEEB4AD27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479996" y="14744714"/>
            <a:ext cx="14206917" cy="7103460"/>
          </a:xfrm>
          <a:prstGeom prst="rect">
            <a:avLst/>
          </a:prstGeom>
        </p:spPr>
      </p:pic>
      <p:sp>
        <p:nvSpPr>
          <p:cNvPr id="26" name="TextBox 25">
            <a:extLst>
              <a:ext uri="{FF2B5EF4-FFF2-40B4-BE49-F238E27FC236}">
                <a16:creationId xmlns:a16="http://schemas.microsoft.com/office/drawing/2014/main" id="{283048C2-CA68-1FCF-5AF3-96EB258B1602}"/>
              </a:ext>
            </a:extLst>
          </p:cNvPr>
          <p:cNvSpPr txBox="1"/>
          <p:nvPr/>
        </p:nvSpPr>
        <p:spPr>
          <a:xfrm>
            <a:off x="1291943" y="7407156"/>
            <a:ext cx="8848950" cy="5863144"/>
          </a:xfrm>
          <a:prstGeom prst="rect">
            <a:avLst/>
          </a:prstGeom>
          <a:noFill/>
        </p:spPr>
        <p:txBody>
          <a:bodyPr wrap="square" rtlCol="0">
            <a:spAutoFit/>
          </a:bodyPr>
          <a:lstStyle/>
          <a:p>
            <a:pPr marL="685800" lvl="0" indent="-685800">
              <a:spcBef>
                <a:spcPts val="600"/>
              </a:spcBef>
              <a:buFont typeface="Arial" panose="020B0604020202020204" pitchFamily="34" charset="0"/>
              <a:buChar char="•"/>
            </a:pPr>
            <a:r>
              <a:rPr lang="en-US" sz="4000" dirty="0">
                <a:latin typeface="Times New Roman" panose="02020603050405020304" pitchFamily="18" charset="0"/>
                <a:cs typeface="Times New Roman" panose="02020603050405020304" pitchFamily="18" charset="0"/>
              </a:rPr>
              <a:t>Wading birds are critical indicators of ecosystem health as their ecological position makes them sensitive to changes in environmental conditions. </a:t>
            </a:r>
          </a:p>
          <a:p>
            <a:pPr marL="685800" indent="-685800">
              <a:spcBef>
                <a:spcPts val="1800"/>
              </a:spcBef>
              <a:buFont typeface="Arial" panose="020B0604020202020204" pitchFamily="34" charset="0"/>
              <a:buChar char="•"/>
            </a:pPr>
            <a:r>
              <a:rPr lang="en-US" sz="4000" dirty="0">
                <a:latin typeface="Times New Roman" panose="02020603050405020304" pitchFamily="18" charset="0"/>
                <a:cs typeface="Times New Roman" panose="02020603050405020304" pitchFamily="18" charset="0"/>
              </a:rPr>
              <a:t>Monitoring </a:t>
            </a:r>
            <a:r>
              <a:rPr lang="en-US" sz="4000" dirty="0">
                <a:solidFill>
                  <a:prstClr val="black"/>
                </a:solidFill>
                <a:latin typeface="Times New Roman" panose="02020603050405020304" pitchFamily="18" charset="0"/>
                <a:cs typeface="Times New Roman" panose="02020603050405020304" pitchFamily="18" charset="0"/>
              </a:rPr>
              <a:t>wading bird </a:t>
            </a:r>
            <a:r>
              <a:rPr lang="en-US" sz="4000" dirty="0">
                <a:latin typeface="Times New Roman" panose="02020603050405020304" pitchFamily="18" charset="0"/>
                <a:cs typeface="Times New Roman" panose="02020603050405020304" pitchFamily="18" charset="0"/>
              </a:rPr>
              <a:t>nest productivity (i.e., the number of eggs produced from one breeding attempt) and success (i.e., the percentage of nests </a:t>
            </a:r>
            <a:r>
              <a:rPr lang="en-US" sz="4000" dirty="0">
                <a:solidFill>
                  <a:prstClr val="black"/>
                </a:solidFill>
                <a:latin typeface="Times New Roman" panose="02020603050405020304" pitchFamily="18" charset="0"/>
                <a:cs typeface="Times New Roman" panose="02020603050405020304" pitchFamily="18" charset="0"/>
              </a:rPr>
              <a:t>that have successfully fledged at</a:t>
            </a:r>
            <a:endParaRPr lang="en-US" sz="4000" dirty="0">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a16="http://schemas.microsoft.com/office/drawing/2014/main" id="{CD9C32C2-8465-558B-A587-0B0FC80E1373}"/>
              </a:ext>
            </a:extLst>
          </p:cNvPr>
          <p:cNvSpPr txBox="1"/>
          <p:nvPr/>
        </p:nvSpPr>
        <p:spPr>
          <a:xfrm>
            <a:off x="1452153" y="16039583"/>
            <a:ext cx="11627601" cy="2339102"/>
          </a:xfrm>
          <a:prstGeom prst="rect">
            <a:avLst/>
          </a:prstGeom>
          <a:noFill/>
        </p:spPr>
        <p:txBody>
          <a:bodyPr wrap="square" rtlCol="0">
            <a:spAutoFit/>
          </a:bodyPr>
          <a:lstStyle/>
          <a:p>
            <a:r>
              <a:rPr lang="en-US" sz="5400" b="1" u="sng" dirty="0">
                <a:latin typeface="Times New Roman" panose="02020603050405020304" pitchFamily="18" charset="0"/>
                <a:cs typeface="Times New Roman" panose="02020603050405020304" pitchFamily="18" charset="0"/>
              </a:rPr>
              <a:t>Research Question</a:t>
            </a:r>
            <a:endParaRPr lang="en-US" sz="5400" dirty="0">
              <a:latin typeface="Times New Roman" panose="02020603050405020304" pitchFamily="18" charset="0"/>
              <a:cs typeface="Times New Roman" panose="02020603050405020304" pitchFamily="18" charset="0"/>
            </a:endParaRPr>
          </a:p>
          <a:p>
            <a:pPr lvl="0"/>
            <a:r>
              <a:rPr lang="en-US" sz="4600" dirty="0">
                <a:latin typeface="Times New Roman" panose="02020603050405020304" pitchFamily="18" charset="0"/>
                <a:cs typeface="Times New Roman" panose="02020603050405020304" pitchFamily="18" charset="0"/>
              </a:rPr>
              <a:t>What was the wading bird nest productivity and success in 2025 related to previous years?</a:t>
            </a:r>
          </a:p>
        </p:txBody>
      </p:sp>
      <p:sp>
        <p:nvSpPr>
          <p:cNvPr id="28" name="TextBox 27">
            <a:extLst>
              <a:ext uri="{FF2B5EF4-FFF2-40B4-BE49-F238E27FC236}">
                <a16:creationId xmlns:a16="http://schemas.microsoft.com/office/drawing/2014/main" id="{AB68A22F-A9F4-124E-A5FB-2A4D7A151A8A}"/>
              </a:ext>
            </a:extLst>
          </p:cNvPr>
          <p:cNvSpPr txBox="1"/>
          <p:nvPr/>
        </p:nvSpPr>
        <p:spPr>
          <a:xfrm>
            <a:off x="19630789" y="22291165"/>
            <a:ext cx="12631067" cy="156966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Fig. 4.</a:t>
            </a: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Historic nest survival rates are an average obtained from the Wading Bird Reports since 2023. The error bar represents the standard error of estimates. </a:t>
            </a:r>
          </a:p>
        </p:txBody>
      </p:sp>
      <p:pic>
        <p:nvPicPr>
          <p:cNvPr id="30" name="Picture 29" descr="Baby birds in a nest&#10;&#10;AI-generated content may be incorrect.">
            <a:extLst>
              <a:ext uri="{FF2B5EF4-FFF2-40B4-BE49-F238E27FC236}">
                <a16:creationId xmlns:a16="http://schemas.microsoft.com/office/drawing/2014/main" id="{CA3F37F0-7ECB-F458-81ED-C4EB6D1FD2CE}"/>
              </a:ext>
            </a:extLst>
          </p:cNvPr>
          <p:cNvPicPr>
            <a:picLocks noChangeAspect="1"/>
          </p:cNvPicPr>
          <p:nvPr/>
        </p:nvPicPr>
        <p:blipFill>
          <a:blip r:embed="rId6">
            <a:extLst>
              <a:ext uri="{28A0092B-C50C-407E-A947-70E740481C1C}">
                <a14:useLocalDpi xmlns:a14="http://schemas.microsoft.com/office/drawing/2010/main" val="0"/>
              </a:ext>
            </a:extLst>
          </a:blip>
          <a:srcRect t="31618" b="16353"/>
          <a:stretch>
            <a:fillRect/>
          </a:stretch>
        </p:blipFill>
        <p:spPr>
          <a:xfrm>
            <a:off x="34509501" y="26279341"/>
            <a:ext cx="7572355" cy="5257609"/>
          </a:xfrm>
          <a:prstGeom prst="rect">
            <a:avLst/>
          </a:prstGeom>
        </p:spPr>
      </p:pic>
      <p:sp>
        <p:nvSpPr>
          <p:cNvPr id="31" name="TextBox 30">
            <a:extLst>
              <a:ext uri="{FF2B5EF4-FFF2-40B4-BE49-F238E27FC236}">
                <a16:creationId xmlns:a16="http://schemas.microsoft.com/office/drawing/2014/main" id="{E8BA0067-00D4-211E-9102-6905FD1A1B03}"/>
              </a:ext>
            </a:extLst>
          </p:cNvPr>
          <p:cNvSpPr txBox="1"/>
          <p:nvPr/>
        </p:nvSpPr>
        <p:spPr>
          <a:xfrm>
            <a:off x="19131734" y="27602581"/>
            <a:ext cx="14850088" cy="4016484"/>
          </a:xfrm>
          <a:prstGeom prst="rect">
            <a:avLst/>
          </a:prstGeom>
          <a:noFill/>
        </p:spPr>
        <p:txBody>
          <a:bodyPr wrap="square" rtlCol="0">
            <a:spAutoFit/>
          </a:bodyPr>
          <a:lstStyle/>
          <a:p>
            <a:pPr marL="571500" indent="-571500">
              <a:buFont typeface="Arial" panose="020B0604020202020204" pitchFamily="34" charset="0"/>
              <a:buChar char="•"/>
            </a:pPr>
            <a:r>
              <a:rPr lang="en-US" sz="4000" dirty="0">
                <a:latin typeface="Times New Roman" panose="02020603050405020304" pitchFamily="18" charset="0"/>
                <a:cs typeface="Times New Roman" panose="02020603050405020304" pitchFamily="18" charset="0"/>
              </a:rPr>
              <a:t>The higher than average water level recession rate may have affected nest initiation dates because nests in colonies with low water levels are more accessible to predators and farther from forage sites.</a:t>
            </a:r>
          </a:p>
          <a:p>
            <a:pPr marL="571500" indent="-571500">
              <a:spcBef>
                <a:spcPts val="1800"/>
              </a:spcBef>
              <a:buFont typeface="Arial" panose="020B0604020202020204" pitchFamily="34" charset="0"/>
              <a:buChar char="•"/>
            </a:pPr>
            <a:r>
              <a:rPr lang="en-US" sz="4000" dirty="0">
                <a:latin typeface="Times New Roman" panose="02020603050405020304" pitchFamily="18" charset="0"/>
                <a:cs typeface="Times New Roman" panose="02020603050405020304" pitchFamily="18" charset="0"/>
              </a:rPr>
              <a:t>Ecological impact of water management application must be considered to avoid undermining restoration and conservation efforts.</a:t>
            </a:r>
          </a:p>
        </p:txBody>
      </p:sp>
      <p:sp>
        <p:nvSpPr>
          <p:cNvPr id="15" name="Rectangle: Rounded Corners 14">
            <a:extLst>
              <a:ext uri="{FF2B5EF4-FFF2-40B4-BE49-F238E27FC236}">
                <a16:creationId xmlns:a16="http://schemas.microsoft.com/office/drawing/2014/main" id="{229042E2-F9B5-8714-0F0F-D791209DABAA}"/>
              </a:ext>
            </a:extLst>
          </p:cNvPr>
          <p:cNvSpPr/>
          <p:nvPr/>
        </p:nvSpPr>
        <p:spPr>
          <a:xfrm>
            <a:off x="870073" y="19667580"/>
            <a:ext cx="16889352" cy="12336557"/>
          </a:xfrm>
          <a:prstGeom prst="roundRect">
            <a:avLst>
              <a:gd name="adj" fmla="val 1504"/>
            </a:avLst>
          </a:prstGeom>
          <a:solidFill>
            <a:schemeClr val="bg1"/>
          </a:solidFill>
          <a:ln w="254000">
            <a:solidFill>
              <a:srgbClr val="00666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aph with a line&#10;&#10;AI-generated content may be incorrect.">
            <a:extLst>
              <a:ext uri="{FF2B5EF4-FFF2-40B4-BE49-F238E27FC236}">
                <a16:creationId xmlns:a16="http://schemas.microsoft.com/office/drawing/2014/main" id="{19425C4A-87F2-B35A-54C2-A11AA0CC890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829320" y="6247335"/>
            <a:ext cx="8760185" cy="7008148"/>
          </a:xfrm>
          <a:prstGeom prst="rect">
            <a:avLst/>
          </a:prstGeom>
        </p:spPr>
      </p:pic>
      <p:sp>
        <p:nvSpPr>
          <p:cNvPr id="2" name="TextBox 1">
            <a:extLst>
              <a:ext uri="{FF2B5EF4-FFF2-40B4-BE49-F238E27FC236}">
                <a16:creationId xmlns:a16="http://schemas.microsoft.com/office/drawing/2014/main" id="{97A26C03-D8FF-03EF-2759-B678B3499BC4}"/>
              </a:ext>
            </a:extLst>
          </p:cNvPr>
          <p:cNvSpPr txBox="1"/>
          <p:nvPr/>
        </p:nvSpPr>
        <p:spPr>
          <a:xfrm>
            <a:off x="8842252" y="30690754"/>
            <a:ext cx="8831638" cy="60338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Fig. 1. </a:t>
            </a:r>
            <a:r>
              <a:rPr lang="en-US" sz="3200" dirty="0">
                <a:latin typeface="Times New Roman" panose="02020603050405020304" pitchFamily="18" charset="0"/>
                <a:cs typeface="Times New Roman" panose="02020603050405020304" pitchFamily="18" charset="0"/>
              </a:rPr>
              <a:t>2025 nesting colonies on Lake Okeechobee.</a:t>
            </a:r>
          </a:p>
        </p:txBody>
      </p:sp>
      <p:sp>
        <p:nvSpPr>
          <p:cNvPr id="16" name="TextBox 15">
            <a:extLst>
              <a:ext uri="{FF2B5EF4-FFF2-40B4-BE49-F238E27FC236}">
                <a16:creationId xmlns:a16="http://schemas.microsoft.com/office/drawing/2014/main" id="{DFD7B1B4-78C1-D67D-A657-60E818390538}"/>
              </a:ext>
            </a:extLst>
          </p:cNvPr>
          <p:cNvSpPr txBox="1"/>
          <p:nvPr/>
        </p:nvSpPr>
        <p:spPr>
          <a:xfrm>
            <a:off x="32776927" y="22291165"/>
            <a:ext cx="9213731" cy="2062103"/>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Fig. 5. </a:t>
            </a:r>
            <a:r>
              <a:rPr lang="en-US" sz="3200" dirty="0">
                <a:latin typeface="Times New Roman" panose="02020603050405020304" pitchFamily="18" charset="0"/>
                <a:cs typeface="Times New Roman" panose="02020603050405020304" pitchFamily="18" charset="0"/>
              </a:rPr>
              <a:t>Nest initiation is 21 days (or 25 for Great Egret) minus hatchling date. The vertical dashed line is the mean nest initiation date in 2025 and the text denotes if this is earlier or later than average.</a:t>
            </a:r>
          </a:p>
        </p:txBody>
      </p:sp>
      <p:sp>
        <p:nvSpPr>
          <p:cNvPr id="18" name="TextBox 17">
            <a:extLst>
              <a:ext uri="{FF2B5EF4-FFF2-40B4-BE49-F238E27FC236}">
                <a16:creationId xmlns:a16="http://schemas.microsoft.com/office/drawing/2014/main" id="{7CF42537-40AD-A4A0-6C8A-FD6B516792A0}"/>
              </a:ext>
            </a:extLst>
          </p:cNvPr>
          <p:cNvSpPr txBox="1"/>
          <p:nvPr/>
        </p:nvSpPr>
        <p:spPr>
          <a:xfrm>
            <a:off x="32776927" y="13372011"/>
            <a:ext cx="9415883" cy="2062103"/>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Fig. 3. </a:t>
            </a:r>
            <a:r>
              <a:rPr lang="en-US" sz="3200" dirty="0">
                <a:latin typeface="Times New Roman" panose="02020603050405020304" pitchFamily="18" charset="0"/>
                <a:cs typeface="Times New Roman" panose="02020603050405020304" pitchFamily="18" charset="0"/>
              </a:rPr>
              <a:t>Green line is water level in 2025 from Jan 1 to June 15. Dashed line is historic average, and gray shading is the standard deviation from historic average.</a:t>
            </a:r>
          </a:p>
          <a:p>
            <a:endParaRPr lang="en-US" sz="3200" dirty="0">
              <a:latin typeface="Times New Roman" panose="02020603050405020304" pitchFamily="18" charset="0"/>
              <a:cs typeface="Times New Roman" panose="02020603050405020304" pitchFamily="18" charset="0"/>
            </a:endParaRPr>
          </a:p>
        </p:txBody>
      </p:sp>
      <p:sp>
        <p:nvSpPr>
          <p:cNvPr id="29" name="TextBox 28">
            <a:extLst>
              <a:ext uri="{FF2B5EF4-FFF2-40B4-BE49-F238E27FC236}">
                <a16:creationId xmlns:a16="http://schemas.microsoft.com/office/drawing/2014/main" id="{E338F020-D0CF-6B62-B5FA-B995DC26D574}"/>
              </a:ext>
            </a:extLst>
          </p:cNvPr>
          <p:cNvSpPr txBox="1"/>
          <p:nvPr/>
        </p:nvSpPr>
        <p:spPr>
          <a:xfrm>
            <a:off x="1299242" y="21486661"/>
            <a:ext cx="7543009" cy="5139869"/>
          </a:xfrm>
          <a:prstGeom prst="rect">
            <a:avLst/>
          </a:prstGeom>
          <a:noFill/>
        </p:spPr>
        <p:txBody>
          <a:bodyPr wrap="square" rtlCol="0">
            <a:spAutoFit/>
          </a:bodyPr>
          <a:lstStyle/>
          <a:p>
            <a:pPr marL="685800" marR="0" lvl="0" indent="-685800" algn="l" defTabSz="457200" rtl="0" eaLnBrk="1" fontAlgn="auto" latinLnBrk="0" hangingPunct="1">
              <a:lnSpc>
                <a:spcPct val="100000"/>
              </a:lnSpc>
              <a:spcBef>
                <a:spcPts val="1800"/>
              </a:spcBef>
              <a:spcAft>
                <a:spcPts val="0"/>
              </a:spcAft>
              <a:buClrTx/>
              <a:buSzTx/>
              <a:buFont typeface="Arial" panose="020B0604020202020204" pitchFamily="34" charset="0"/>
              <a:buChar char="•"/>
              <a:tabLst/>
              <a:defRPr/>
            </a:pPr>
            <a:r>
              <a:rPr kumimoji="0" lang="en-US" sz="4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Ground surveys and monthly aerial surveys to locate active breeding colonies</a:t>
            </a:r>
          </a:p>
          <a:p>
            <a:pPr marL="685800" marR="0" lvl="0" indent="-685800" algn="l" defTabSz="457200" rtl="0" eaLnBrk="1" fontAlgn="auto" latinLnBrk="0" hangingPunct="1">
              <a:lnSpc>
                <a:spcPct val="100000"/>
              </a:lnSpc>
              <a:spcBef>
                <a:spcPts val="1800"/>
              </a:spcBef>
              <a:spcAft>
                <a:spcPts val="0"/>
              </a:spcAft>
              <a:buClrTx/>
              <a:buSzTx/>
              <a:buFont typeface="Arial" panose="020B0604020202020204" pitchFamily="34" charset="0"/>
              <a:buChar char="•"/>
              <a:tabLst/>
              <a:defRPr/>
            </a:pPr>
            <a:r>
              <a:rPr kumimoji="0" lang="en-US" sz="4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We monitored 231 nests at 4 colonies</a:t>
            </a:r>
          </a:p>
          <a:p>
            <a:pPr marL="685800" marR="0" lvl="0" indent="-685800" algn="l" defTabSz="457200" rtl="0" eaLnBrk="1" fontAlgn="auto" latinLnBrk="0" hangingPunct="1">
              <a:lnSpc>
                <a:spcPct val="100000"/>
              </a:lnSpc>
              <a:spcBef>
                <a:spcPts val="1800"/>
              </a:spcBef>
              <a:spcAft>
                <a:spcPts val="0"/>
              </a:spcAft>
              <a:buClrTx/>
              <a:buSzTx/>
              <a:buFont typeface="Arial" panose="020B0604020202020204" pitchFamily="34" charset="0"/>
              <a:buChar char="•"/>
              <a:tabLst/>
              <a:defRPr/>
            </a:pPr>
            <a:r>
              <a:rPr kumimoji="0" lang="en-US" sz="4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Weekly nest checks: nest condition, species, stage of bird</a:t>
            </a:r>
          </a:p>
          <a:p>
            <a:endParaRPr lang="en-US" dirty="0"/>
          </a:p>
        </p:txBody>
      </p:sp>
      <p:pic>
        <p:nvPicPr>
          <p:cNvPr id="19" name="Picture 18" descr="A screenshot of a graph&#10;&#10;AI-generated content may be incorrect.">
            <a:extLst>
              <a:ext uri="{FF2B5EF4-FFF2-40B4-BE49-F238E27FC236}">
                <a16:creationId xmlns:a16="http://schemas.microsoft.com/office/drawing/2014/main" id="{53E72CE2-2FFF-C7C1-1E67-51A1BEC8B1BA}"/>
              </a:ext>
            </a:extLst>
          </p:cNvPr>
          <p:cNvPicPr>
            <a:picLocks noChangeAspect="1"/>
          </p:cNvPicPr>
          <p:nvPr/>
        </p:nvPicPr>
        <p:blipFill>
          <a:blip r:embed="rId8">
            <a:extLst>
              <a:ext uri="{28A0092B-C50C-407E-A947-70E740481C1C}">
                <a14:useLocalDpi xmlns:a14="http://schemas.microsoft.com/office/drawing/2010/main" val="0"/>
              </a:ext>
            </a:extLst>
          </a:blip>
          <a:srcRect r="1581"/>
          <a:stretch/>
        </p:blipFill>
        <p:spPr>
          <a:xfrm>
            <a:off x="19630789" y="7197359"/>
            <a:ext cx="12769122" cy="6487120"/>
          </a:xfrm>
          <a:prstGeom prst="rect">
            <a:avLst/>
          </a:prstGeom>
        </p:spPr>
      </p:pic>
      <p:sp>
        <p:nvSpPr>
          <p:cNvPr id="12" name="TextBox 11">
            <a:extLst>
              <a:ext uri="{FF2B5EF4-FFF2-40B4-BE49-F238E27FC236}">
                <a16:creationId xmlns:a16="http://schemas.microsoft.com/office/drawing/2014/main" id="{E04E5889-2934-58CD-E355-B7B5B88B2554}"/>
              </a:ext>
            </a:extLst>
          </p:cNvPr>
          <p:cNvSpPr txBox="1"/>
          <p:nvPr/>
        </p:nvSpPr>
        <p:spPr>
          <a:xfrm>
            <a:off x="19768844" y="13440120"/>
            <a:ext cx="12550524" cy="1077218"/>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Fig. 2. </a:t>
            </a:r>
            <a:r>
              <a:rPr lang="en-US" sz="3200" dirty="0">
                <a:latin typeface="Times New Roman" panose="02020603050405020304" pitchFamily="18" charset="0"/>
                <a:cs typeface="Times New Roman" panose="02020603050405020304" pitchFamily="18" charset="0"/>
              </a:rPr>
              <a:t>Nests observed on aerial surveys with historic average peak nesting month (dashed line). No historic data for Rock Islands is available.</a:t>
            </a:r>
          </a:p>
        </p:txBody>
      </p:sp>
      <p:sp>
        <p:nvSpPr>
          <p:cNvPr id="36" name="TextBox 35">
            <a:extLst>
              <a:ext uri="{FF2B5EF4-FFF2-40B4-BE49-F238E27FC236}">
                <a16:creationId xmlns:a16="http://schemas.microsoft.com/office/drawing/2014/main" id="{8AD972FA-863C-6A9F-D8F1-A0C86390822F}"/>
              </a:ext>
            </a:extLst>
          </p:cNvPr>
          <p:cNvSpPr txBox="1"/>
          <p:nvPr/>
        </p:nvSpPr>
        <p:spPr>
          <a:xfrm>
            <a:off x="19630789" y="6205577"/>
            <a:ext cx="7177292" cy="1015663"/>
          </a:xfrm>
          <a:prstGeom prst="rect">
            <a:avLst/>
          </a:prstGeom>
          <a:noFill/>
        </p:spPr>
        <p:txBody>
          <a:bodyPr wrap="square" rtlCol="0">
            <a:spAutoFit/>
          </a:bodyPr>
          <a:lstStyle/>
          <a:p>
            <a:pPr marL="0" marR="0" lvl="0" indent="0" defTabSz="457200" rtl="0" eaLnBrk="1" fontAlgn="auto" latinLnBrk="0" hangingPunct="1">
              <a:lnSpc>
                <a:spcPct val="100000"/>
              </a:lnSpc>
              <a:spcBef>
                <a:spcPts val="0"/>
              </a:spcBef>
              <a:spcAft>
                <a:spcPts val="0"/>
              </a:spcAft>
              <a:buClrTx/>
              <a:buSzTx/>
              <a:buFontTx/>
              <a:buNone/>
              <a:tabLst/>
              <a:defRPr/>
            </a:pPr>
            <a:r>
              <a:rPr kumimoji="0" lang="en-US" sz="6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Results</a:t>
            </a:r>
            <a:endParaRPr kumimoji="0" lang="en-US" sz="54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pic>
        <p:nvPicPr>
          <p:cNvPr id="1026" name="Picture 2">
            <a:extLst>
              <a:ext uri="{FF2B5EF4-FFF2-40B4-BE49-F238E27FC236}">
                <a16:creationId xmlns:a16="http://schemas.microsoft.com/office/drawing/2014/main" id="{7E26FD67-2AEC-6C4D-439B-0B022DE745C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362489" y="20390605"/>
            <a:ext cx="8809235" cy="1026794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BCAD84C-A7C5-A9B7-FE21-323D0B62F4F0}"/>
              </a:ext>
            </a:extLst>
          </p:cNvPr>
          <p:cNvSpPr txBox="1"/>
          <p:nvPr/>
        </p:nvSpPr>
        <p:spPr>
          <a:xfrm>
            <a:off x="19066657" y="26279142"/>
            <a:ext cx="5201174" cy="132343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Implications</a:t>
            </a:r>
          </a:p>
          <a:p>
            <a:endParaRPr lang="en-US" sz="2000" dirty="0"/>
          </a:p>
        </p:txBody>
      </p:sp>
      <p:sp>
        <p:nvSpPr>
          <p:cNvPr id="6" name="TextBox 5">
            <a:extLst>
              <a:ext uri="{FF2B5EF4-FFF2-40B4-BE49-F238E27FC236}">
                <a16:creationId xmlns:a16="http://schemas.microsoft.com/office/drawing/2014/main" id="{4883D131-CFDD-F154-2E63-5282F220BA94}"/>
              </a:ext>
            </a:extLst>
          </p:cNvPr>
          <p:cNvSpPr txBox="1"/>
          <p:nvPr/>
        </p:nvSpPr>
        <p:spPr>
          <a:xfrm>
            <a:off x="1600774" y="6202217"/>
            <a:ext cx="5003140" cy="129266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Background</a:t>
            </a:r>
            <a:endParaRPr kumimoji="0" lang="en-US" sz="5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endParaRPr lang="en-US" dirty="0"/>
          </a:p>
        </p:txBody>
      </p:sp>
      <p:sp>
        <p:nvSpPr>
          <p:cNvPr id="13" name="TextBox 12">
            <a:extLst>
              <a:ext uri="{FF2B5EF4-FFF2-40B4-BE49-F238E27FC236}">
                <a16:creationId xmlns:a16="http://schemas.microsoft.com/office/drawing/2014/main" id="{651A51B0-ABFF-8C72-DE22-80F5FF3E8206}"/>
              </a:ext>
            </a:extLst>
          </p:cNvPr>
          <p:cNvSpPr txBox="1"/>
          <p:nvPr/>
        </p:nvSpPr>
        <p:spPr>
          <a:xfrm>
            <a:off x="1600774" y="20277996"/>
            <a:ext cx="3039566" cy="129266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Methods</a:t>
            </a:r>
            <a:endParaRPr kumimoji="0" lang="en-US" sz="54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endParaRPr lang="en-US" dirty="0"/>
          </a:p>
        </p:txBody>
      </p:sp>
      <p:pic>
        <p:nvPicPr>
          <p:cNvPr id="14" name="Picture 13" descr="A green planet with trees and animals&#10;&#10;AI-generated content may be incorrect.">
            <a:extLst>
              <a:ext uri="{FF2B5EF4-FFF2-40B4-BE49-F238E27FC236}">
                <a16:creationId xmlns:a16="http://schemas.microsoft.com/office/drawing/2014/main" id="{ADC1074B-1A14-9C6B-3913-076C92108D2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725108" y="731224"/>
            <a:ext cx="3768645" cy="3805090"/>
          </a:xfrm>
          <a:prstGeom prst="rect">
            <a:avLst/>
          </a:prstGeom>
        </p:spPr>
      </p:pic>
      <p:pic>
        <p:nvPicPr>
          <p:cNvPr id="22" name="Picture 21" descr="A blue and orange text on a black background&#10;&#10;AI-generated content may be incorrect.">
            <a:extLst>
              <a:ext uri="{FF2B5EF4-FFF2-40B4-BE49-F238E27FC236}">
                <a16:creationId xmlns:a16="http://schemas.microsoft.com/office/drawing/2014/main" id="{E3C34AE6-9ADB-48AC-2C16-E44AA7AF408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8054195" y="1943412"/>
            <a:ext cx="4027660" cy="1339341"/>
          </a:xfrm>
          <a:prstGeom prst="rect">
            <a:avLst/>
          </a:prstGeom>
        </p:spPr>
      </p:pic>
      <p:sp>
        <p:nvSpPr>
          <p:cNvPr id="24" name="TextBox 23">
            <a:extLst>
              <a:ext uri="{FF2B5EF4-FFF2-40B4-BE49-F238E27FC236}">
                <a16:creationId xmlns:a16="http://schemas.microsoft.com/office/drawing/2014/main" id="{3F799C90-BA2B-EC83-4462-40AE8EDDD45C}"/>
              </a:ext>
            </a:extLst>
          </p:cNvPr>
          <p:cNvSpPr txBox="1"/>
          <p:nvPr/>
        </p:nvSpPr>
        <p:spPr>
          <a:xfrm>
            <a:off x="6634138" y="587055"/>
            <a:ext cx="30894910" cy="4093428"/>
          </a:xfrm>
          <a:prstGeom prst="rect">
            <a:avLst/>
          </a:prstGeom>
          <a:noFill/>
        </p:spPr>
        <p:txBody>
          <a:bodyPr wrap="square" rtlCol="0">
            <a:spAutoFit/>
          </a:bodyPr>
          <a:lstStyle/>
          <a:p>
            <a:pPr algn="ctr"/>
            <a:r>
              <a:rPr lang="en-US" sz="8000" dirty="0">
                <a:latin typeface="Times New Roman" panose="02020603050405020304" pitchFamily="18" charset="0"/>
                <a:cs typeface="Times New Roman" panose="02020603050405020304" pitchFamily="18" charset="0"/>
              </a:rPr>
              <a:t>Assessing Nest Productivity and Success of Wading Bird Breeding Colonies in Lake Okeechobee</a:t>
            </a:r>
          </a:p>
          <a:p>
            <a:pPr algn="ctr"/>
            <a:endParaRPr lang="en-US" sz="10000" dirty="0"/>
          </a:p>
        </p:txBody>
      </p:sp>
      <p:sp>
        <p:nvSpPr>
          <p:cNvPr id="25" name="TextBox 24">
            <a:extLst>
              <a:ext uri="{FF2B5EF4-FFF2-40B4-BE49-F238E27FC236}">
                <a16:creationId xmlns:a16="http://schemas.microsoft.com/office/drawing/2014/main" id="{4FA4F6C5-201B-A5FA-78B8-5E7B86FE96B5}"/>
              </a:ext>
            </a:extLst>
          </p:cNvPr>
          <p:cNvSpPr txBox="1"/>
          <p:nvPr/>
        </p:nvSpPr>
        <p:spPr>
          <a:xfrm>
            <a:off x="5494355" y="3283501"/>
            <a:ext cx="32966525" cy="1477328"/>
          </a:xfrm>
          <a:prstGeom prst="rect">
            <a:avLst/>
          </a:prstGeom>
          <a:noFill/>
        </p:spPr>
        <p:txBody>
          <a:bodyPr wrap="square" rtlCol="0">
            <a:spAutoFit/>
          </a:bodyPr>
          <a:lstStyle/>
          <a:p>
            <a:pPr algn="ctr"/>
            <a:r>
              <a:rPr lang="en-US" sz="4500" dirty="0">
                <a:latin typeface="Times New Roman" panose="02020603050405020304" pitchFamily="18" charset="0"/>
                <a:cs typeface="Times New Roman" panose="02020603050405020304" pitchFamily="18" charset="0"/>
              </a:rPr>
              <a:t>Janina E. Mulling, Brittany M. Mason, Mario Zuliani, C. Analise Fussell Persaud, Corey T. </a:t>
            </a:r>
            <a:r>
              <a:rPr lang="en-US" sz="4500">
                <a:latin typeface="Times New Roman" panose="02020603050405020304" pitchFamily="18" charset="0"/>
                <a:cs typeface="Times New Roman" panose="02020603050405020304" pitchFamily="18" charset="0"/>
              </a:rPr>
              <a:t>Callaghan </a:t>
            </a:r>
            <a:endParaRPr lang="en-US" sz="4500" dirty="0">
              <a:latin typeface="Times New Roman" panose="02020603050405020304" pitchFamily="18" charset="0"/>
              <a:cs typeface="Times New Roman" panose="02020603050405020304" pitchFamily="18" charset="0"/>
            </a:endParaRPr>
          </a:p>
          <a:p>
            <a:pPr algn="ctr"/>
            <a:r>
              <a:rPr lang="en-US" sz="4500" dirty="0">
                <a:latin typeface="Times New Roman" panose="02020603050405020304" pitchFamily="18" charset="0"/>
                <a:cs typeface="Times New Roman" panose="02020603050405020304" pitchFamily="18" charset="0"/>
              </a:rPr>
              <a:t>Department of Wildlife Ecology and Conservation, Fort Lauderdale Research and Education Center, University of Florida</a:t>
            </a:r>
          </a:p>
        </p:txBody>
      </p:sp>
      <p:pic>
        <p:nvPicPr>
          <p:cNvPr id="5" name="Picture 4" descr="A bird flying in the sky&#10;&#10;AI-generated content may be incorrect.">
            <a:extLst>
              <a:ext uri="{FF2B5EF4-FFF2-40B4-BE49-F238E27FC236}">
                <a16:creationId xmlns:a16="http://schemas.microsoft.com/office/drawing/2014/main" id="{D57307E2-DFB9-D9CB-61EA-65097CE0A1F0}"/>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flipH="1">
            <a:off x="25059402" y="4339642"/>
            <a:ext cx="9681944" cy="6453255"/>
          </a:xfrm>
          <a:prstGeom prst="rect">
            <a:avLst/>
          </a:prstGeom>
        </p:spPr>
      </p:pic>
      <p:pic>
        <p:nvPicPr>
          <p:cNvPr id="38" name="Picture 37" descr="A bird in a nest&#10;&#10;AI-generated content may be incorrect.">
            <a:extLst>
              <a:ext uri="{FF2B5EF4-FFF2-40B4-BE49-F238E27FC236}">
                <a16:creationId xmlns:a16="http://schemas.microsoft.com/office/drawing/2014/main" id="{83C6537A-C500-6343-B2D1-CFE8544D897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264950" y="6216398"/>
            <a:ext cx="6916038" cy="6824302"/>
          </a:xfrm>
          <a:prstGeom prst="rect">
            <a:avLst/>
          </a:prstGeom>
        </p:spPr>
      </p:pic>
      <p:pic>
        <p:nvPicPr>
          <p:cNvPr id="45" name="Picture 44" descr="A boat on a river&#10;&#10;AI-generated content may be incorrect.">
            <a:extLst>
              <a:ext uri="{FF2B5EF4-FFF2-40B4-BE49-F238E27FC236}">
                <a16:creationId xmlns:a16="http://schemas.microsoft.com/office/drawing/2014/main" id="{FD226658-EF35-5CEC-C680-AF64BAA5A6A9}"/>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600774" y="26771230"/>
            <a:ext cx="7015871" cy="4221216"/>
          </a:xfrm>
          <a:prstGeom prst="rect">
            <a:avLst/>
          </a:prstGeom>
        </p:spPr>
      </p:pic>
      <p:sp>
        <p:nvSpPr>
          <p:cNvPr id="47" name="TextBox 46">
            <a:extLst>
              <a:ext uri="{FF2B5EF4-FFF2-40B4-BE49-F238E27FC236}">
                <a16:creationId xmlns:a16="http://schemas.microsoft.com/office/drawing/2014/main" id="{5F954CFE-DC88-27F3-BAA4-B0701F64A247}"/>
              </a:ext>
            </a:extLst>
          </p:cNvPr>
          <p:cNvSpPr txBox="1"/>
          <p:nvPr/>
        </p:nvSpPr>
        <p:spPr>
          <a:xfrm>
            <a:off x="1982599" y="13127503"/>
            <a:ext cx="15440764" cy="1323439"/>
          </a:xfrm>
          <a:prstGeom prst="rect">
            <a:avLst/>
          </a:prstGeom>
          <a:noFill/>
        </p:spPr>
        <p:txBody>
          <a:bodyPr wrap="square" rtlCol="0">
            <a:spAutoFit/>
          </a:bodyPr>
          <a:lstStyle/>
          <a:p>
            <a:r>
              <a:rPr lang="en-US" sz="4000" dirty="0">
                <a:solidFill>
                  <a:prstClr val="black"/>
                </a:solidFill>
                <a:latin typeface="Times New Roman" panose="02020603050405020304" pitchFamily="18" charset="0"/>
                <a:cs typeface="Times New Roman" panose="02020603050405020304" pitchFamily="18" charset="0"/>
              </a:rPr>
              <a:t>least one </a:t>
            </a:r>
            <a:r>
              <a:rPr kumimoji="0" lang="en-US" sz="40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individual) helps track breeding populations and habitat restoration efforts in the Everglades and Lake Okeechobee.</a:t>
            </a:r>
            <a:endParaRPr lang="en-US" dirty="0"/>
          </a:p>
        </p:txBody>
      </p:sp>
    </p:spTree>
    <p:extLst>
      <p:ext uri="{BB962C8B-B14F-4D97-AF65-F5344CB8AC3E}">
        <p14:creationId xmlns:p14="http://schemas.microsoft.com/office/powerpoint/2010/main" val="203792069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1075</TotalTime>
  <Words>381</Words>
  <Application>Microsoft Office PowerPoint</Application>
  <PresentationFormat>Custom</PresentationFormat>
  <Paragraphs>23</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Aptos Display</vt:lpstr>
      <vt:lpstr>Arial</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Nina ❣ ✨</dc:creator>
  <cp:lastModifiedBy>Nina ❣ ✨</cp:lastModifiedBy>
  <cp:revision>22</cp:revision>
  <dcterms:created xsi:type="dcterms:W3CDTF">2025-07-05T21:17:45Z</dcterms:created>
  <dcterms:modified xsi:type="dcterms:W3CDTF">2025-07-28T19:48:08Z</dcterms:modified>
</cp:coreProperties>
</file>

<file path=docProps/thumbnail.jpeg>
</file>